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65" r:id="rId6"/>
    <p:sldId id="270" r:id="rId7"/>
    <p:sldId id="259" r:id="rId8"/>
    <p:sldId id="260" r:id="rId9"/>
    <p:sldId id="261" r:id="rId10"/>
    <p:sldId id="272" r:id="rId11"/>
    <p:sldId id="262" r:id="rId12"/>
    <p:sldId id="269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>
      <p:cViewPr varScale="1">
        <p:scale>
          <a:sx n="87" d="100"/>
          <a:sy n="87" d="100"/>
        </p:scale>
        <p:origin x="-16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99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922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28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83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197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74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028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6676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59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49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522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B809F-079C-4DBD-9A28-CACB16247327}" type="datetimeFigureOut">
              <a:rPr lang="ru-RU" smtClean="0"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760D-7A94-485F-A840-EDC9EB3FE3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06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CE04D654DA4B68191F7059E5BCD885B1497B0994DFF705C2E4A622AC8838F6C58362B56A85AB88AsE29J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ortal@mou.roskazna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67544" y="1556792"/>
            <a:ext cx="82036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мероприятий, направленных на обеспечение исполнения Поручения Президента Российской Федерации В.В. Путина о создании в государственных корпорациях и компаниях, доля Российской Федерации в уставных капиталах которых составляет более 50 процентов, единых казначейств для головных, дочерних и зависимых от них организаций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99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03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9552" y="1556792"/>
            <a:ext cx="79208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наведение порядка в бюджетах госкомпаний путём создания в них единых расчётных центров (казначейств) обеспечивающих прозрачность и оптимизацию денежных потоков, а также эффективное управление ими*</a:t>
            </a:r>
          </a:p>
          <a:p>
            <a:pPr algn="ctr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(выдержка из Послания Президента Федеральному Собранию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4 декабря 2014 года)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18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09955" y="1164205"/>
            <a:ext cx="8064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Поручения Правительству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 срок до 1 февраля 2015 года утвердить </a:t>
            </a:r>
            <a:r>
              <a:rPr lang="ru-RU" sz="28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график, предусматривающий создание в государственных корпорациях и компаниях, доля Российской Федерации в уставных капиталах которых составляет более 50 </a:t>
            </a:r>
            <a:r>
              <a:rPr lang="ru-RU" sz="2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процентов, не позднее 30 июня 2015 г. единых казначейств для головных, дочерних и зависимых от них организаций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/>
            </a:endParaRPr>
          </a:p>
          <a:p>
            <a:pPr algn="ctr"/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(выдержка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Перечня поручений ПР-2821 от 5 декабря 2014 года по реализации Послания Президента Федеральному Собранию от 4 декабря 2014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72801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8001" y="1225689"/>
            <a:ext cx="82064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задачи, поставленные перед территориальными органами руководителем Федерального казначейства Р.Е. Артюхиным -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Обеспечить еженедельное направление Отчета </a:t>
            </a:r>
            <a:r>
              <a:rPr lang="ru-RU" sz="24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реализации мероприятий по созданию в Организациях единых </a:t>
            </a:r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</a:t>
            </a: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4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27088" y="1196752"/>
            <a:ext cx="78486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 </a:t>
            </a:r>
          </a:p>
          <a:p>
            <a:pPr algn="ctr"/>
            <a:r>
              <a:rPr lang="ru-RU" altLang="ru-RU" sz="3600" b="1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27088" y="3284984"/>
            <a:ext cx="7848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ул. Верхняя Радищевская, д. 11, стр. 1</a:t>
            </a:r>
            <a:r>
              <a:rPr lang="ru-RU" alt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alt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32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Москва, 109240 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936083" y="4797152"/>
            <a:ext cx="7848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alt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Официальный сайт - </a:t>
            </a:r>
            <a:r>
              <a:rPr lang="en-US" alt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www.moufk.roskazna.ru</a:t>
            </a:r>
            <a:endParaRPr lang="ru-RU" alt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24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05081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Задачи Межрегионального операционного управления Федерального казначейства</a:t>
            </a:r>
            <a:endParaRPr lang="ru-RU" altLang="ru-RU" sz="24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16493" y="2348881"/>
            <a:ext cx="8208912" cy="41044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just">
              <a:lnSpc>
                <a:spcPct val="90000"/>
              </a:lnSpc>
              <a:spcBef>
                <a:spcPct val="90000"/>
              </a:spcBef>
              <a:buFontTx/>
              <a:buAutoNum type="romanUcPeriod"/>
            </a:pPr>
            <a:r>
              <a:rPr lang="ru-RU" altLang="ru-RU" sz="2400" b="1" i="1" smtClean="0">
                <a:solidFill>
                  <a:schemeClr val="tx2"/>
                </a:solidFill>
                <a:latin typeface="Times New Roman" pitchFamily="18" charset="0"/>
              </a:rPr>
              <a:t>Консультационная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поддержка по вопросам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формирования и предоставления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Графика - отчета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создания в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Организациях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единых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казначейств;</a:t>
            </a:r>
          </a:p>
          <a:p>
            <a:pPr marL="609600" indent="-609600" algn="just">
              <a:lnSpc>
                <a:spcPct val="90000"/>
              </a:lnSpc>
              <a:spcBef>
                <a:spcPct val="90000"/>
              </a:spcBef>
              <a:buFontTx/>
              <a:buAutoNum type="romanUcPeriod"/>
            </a:pP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Направление в Центральный аппарат Федерального казначейства консолидированной отчетности, составленной на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основании представленных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Графиков-отчетов 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создания в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Организациях </a:t>
            </a:r>
            <a:r>
              <a:rPr lang="ru-RU" altLang="ru-RU" sz="2400" b="1" i="1" dirty="0">
                <a:solidFill>
                  <a:schemeClr val="tx2"/>
                </a:solidFill>
                <a:latin typeface="Times New Roman" pitchFamily="18" charset="0"/>
              </a:rPr>
              <a:t>единых казначейств </a:t>
            </a:r>
            <a:r>
              <a:rPr lang="ru-RU" altLang="ru-RU" sz="2400" b="1" i="1" dirty="0" smtClean="0">
                <a:solidFill>
                  <a:schemeClr val="tx2"/>
                </a:solidFill>
                <a:latin typeface="Times New Roman" pitchFamily="18" charset="0"/>
              </a:rPr>
              <a:t>.</a:t>
            </a:r>
          </a:p>
          <a:p>
            <a:pPr marL="609600" indent="-609600" algn="just">
              <a:lnSpc>
                <a:spcPct val="90000"/>
              </a:lnSpc>
              <a:spcBef>
                <a:spcPct val="90000"/>
              </a:spcBef>
              <a:buFontTx/>
              <a:buAutoNum type="romanUcPeriod"/>
            </a:pPr>
            <a:endParaRPr lang="ru-RU" alt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609600" indent="-609600">
              <a:lnSpc>
                <a:spcPct val="90000"/>
              </a:lnSpc>
              <a:buFontTx/>
              <a:buAutoNum type="romanUcPeriod"/>
            </a:pPr>
            <a:endParaRPr lang="ru-RU" altLang="ru-RU" sz="20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ru-RU" altLang="ru-RU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81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03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40288" y="2348880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целях представления в Федеральное казначейство информации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Межрегиональное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операционное УФК сообщает о необходимости обеспечить направление до 16 ч. 00 мин. каждого понедельника,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начиная с 21.04.2015 по 06.07.2015 включительно, на 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 электронной почты Отдела обслуживания Интернет-порталов Межрегионального операционного УФК </a:t>
            </a:r>
            <a:r>
              <a:rPr lang="en-US" sz="20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portal</a:t>
            </a:r>
            <a:r>
              <a:rPr lang="ru-RU" sz="20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@</a:t>
            </a:r>
            <a:r>
              <a:rPr lang="en-US" sz="2000" i="1" u="sng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mou</a:t>
            </a:r>
            <a:r>
              <a:rPr lang="ru-RU" sz="20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2000" i="1" u="sng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roskazna</a:t>
            </a:r>
            <a:r>
              <a:rPr lang="ru-RU" sz="2000" i="1" u="sng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.</a:t>
            </a:r>
            <a:r>
              <a:rPr lang="en-US" sz="2000" i="1" u="sng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ru</a:t>
            </a:r>
            <a:r>
              <a:rPr lang="ru-RU" sz="2000" i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Графика-отчета создания в государственных корпорациях и акционерных обществах единых казначейств для головных, дочерних и зависимых от них организаций по </a:t>
            </a: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прилагаемой к письму форме.*</a:t>
            </a: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*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(выдержка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письма Межрегионального операционного управления Федерального казначейства от 13.04.2015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 95-09-11/05-325)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0288" y="1010691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направления Графика-отчета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 </a:t>
            </a:r>
          </a:p>
          <a:p>
            <a:pPr algn="ctr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Межрегиональное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операционное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239727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12432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-7235" y="1268760"/>
            <a:ext cx="9107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График-отчет создания в Организациях, единых казначейств</a:t>
            </a:r>
            <a:endParaRPr lang="ru-RU" sz="2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324410"/>
              </p:ext>
            </p:extLst>
          </p:nvPr>
        </p:nvGraphicFramePr>
        <p:xfrm>
          <a:off x="29597" y="1916832"/>
          <a:ext cx="9077890" cy="48688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667"/>
                <a:gridCol w="2990829"/>
                <a:gridCol w="1963143"/>
                <a:gridCol w="1844564"/>
                <a:gridCol w="1778687"/>
              </a:tblGrid>
              <a:tr h="654839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Раздел I. Исполнение графика создания в государственных корпорациях и акционерных обществах, доля Российской Федерации в уставных капиталах которых составляет более 50 процентов, единых казначейств для головных, дочерних и зависимых от них организаций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89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№ п/п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Наименование мероприятия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Сроки исполнения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Выполнение мероприятия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(да/нет)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Причина невыполнения мероприятия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(отклонение от срока)</a:t>
                      </a:r>
                      <a:br>
                        <a:rPr lang="ru-RU" sz="900" u="none" strike="noStrike">
                          <a:effectLst/>
                        </a:rPr>
                      </a:b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</a:tr>
              <a:tr h="3190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Информация о реализации мероприятий по созданию в акционерных обществах единых казначейств для головных, дочерних и зависимых от них организаций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3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900" u="none" strike="noStrike" dirty="0">
                          <a:effectLst/>
                        </a:rPr>
                        <a:t>Информация о создании в государственной корпорации/акционерном обществе единого казначейства, в том числе: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623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1.1.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</a:rPr>
                        <a:t>Разработка и утверждение структуры единого казначейства общества, его дочерних и зависимых организаций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(далее – Казначейство, группа компаний).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 марта 2015 г.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6231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1.2.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</a:rPr>
                        <a:t>Разработка и утверждение внутренних документов группы компаний, регламентирующих деятельность Казначейства в том числе: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31 мая 2015 г.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155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1.2.1.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>
                          <a:effectLst/>
                        </a:rPr>
                        <a:t>"- положения о Казначействе;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3115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1.2.2.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 dirty="0">
                          <a:effectLst/>
                        </a:rPr>
                        <a:t>"- единые для всей группы положения и регламенты;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3115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1.2.3.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>
                          <a:effectLst/>
                        </a:rPr>
                        <a:t>"- регламент о внутреннем финансировании;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155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1.2.4.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>
                          <a:effectLst/>
                        </a:rPr>
                        <a:t>"- регламент прохождения платежей.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  <a:tr h="3115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1.3.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900" u="none" strike="noStrike">
                          <a:effectLst/>
                        </a:rPr>
                        <a:t>Обеспечение начала функционирования Казначейства.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 июня 2015 г.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072" marR="7072" marT="7072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41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798" y="-8877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15826"/>
              </p:ext>
            </p:extLst>
          </p:nvPr>
        </p:nvGraphicFramePr>
        <p:xfrm>
          <a:off x="10853" y="996010"/>
          <a:ext cx="9118349" cy="5861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7003"/>
                <a:gridCol w="3008525"/>
                <a:gridCol w="1968132"/>
                <a:gridCol w="1855478"/>
                <a:gridCol w="1789211"/>
              </a:tblGrid>
              <a:tr h="48675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Раздел II</a:t>
                      </a:r>
                      <a:r>
                        <a:rPr lang="ru-RU" sz="1100" u="none" strike="noStrike" dirty="0" smtClean="0">
                          <a:effectLst/>
                        </a:rPr>
                        <a:t>. Результаты </a:t>
                      </a:r>
                      <a:r>
                        <a:rPr lang="ru-RU" sz="1100" u="none" strike="noStrike" dirty="0">
                          <a:effectLst/>
                        </a:rPr>
                        <a:t>создания единых казначейств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519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№ п/п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мероприятия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Сроки исполнения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Описание результата</a:t>
                      </a:r>
                      <a:br>
                        <a:rPr lang="ru-RU" sz="1100" u="none" strike="noStrike">
                          <a:effectLst/>
                        </a:rPr>
                      </a:b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Период функционирования единого казначейства (за который представлены данные)</a:t>
                      </a:r>
                      <a:br>
                        <a:rPr lang="ru-RU" sz="1100" u="none" strike="noStrike">
                          <a:effectLst/>
                        </a:rPr>
                      </a:b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</a:tr>
              <a:tr h="4852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Информация об итогах анализа результатов создания единых казначейств в акционерных обществах для головных, дочерних и зависимых от них организаций</a:t>
                      </a:r>
                      <a:endParaRPr lang="ru-RU" sz="11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5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>
                          <a:effectLst/>
                        </a:rPr>
                        <a:t>Анализ экономического эффекта от создания единого казначейства и его функционирования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15 сентября 2015 г.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</a:tr>
              <a:tr h="12933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>
                          <a:effectLst/>
                        </a:rPr>
                        <a:t>Информация о снижении операционных расходов, в том числе расходов по обслуживанию "внешнего долга" за счет эффективного использования внутригруппового финансирования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</a:tr>
              <a:tr h="7759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u="none" strike="noStrike">
                          <a:effectLst/>
                        </a:rPr>
                        <a:t>Информация об увеличении доходности от инвестирования свободных финансовых ресурсов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</a:tr>
              <a:tr h="246344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_________________________________________________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58" marR="8958" marT="89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6344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*- При необходимости  График-отчет может быть детализирован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958" marR="8958" marT="8958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87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40288" y="1010691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Статистические данные по состоянию на 28.04.2015</a:t>
            </a:r>
            <a:endParaRPr lang="ru-RU" sz="2800" b="1" i="1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2388" y="1988840"/>
            <a:ext cx="852209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Количество Организаций, подпадающих </a:t>
            </a:r>
            <a:r>
              <a:rPr lang="ru-RU" sz="2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Поручения Президента Российской Федерации В.В. Путина </a:t>
            </a:r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- 588</a:t>
            </a:r>
          </a:p>
          <a:p>
            <a:endParaRPr lang="ru-RU" sz="24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Количество Организаций, за взаимодействие с которыми ответственно Межрегиональное операционное УФК – 30 </a:t>
            </a:r>
          </a:p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pPr marL="900000"/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представили График-отчет </a:t>
            </a:r>
            <a:r>
              <a:rPr lang="ru-RU" sz="22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создания </a:t>
            </a:r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Организациях    </a:t>
            </a:r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казначейств </a:t>
            </a:r>
            <a:r>
              <a:rPr lang="ru-RU" sz="2200" b="1" i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200" b="1" i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sz="2200" b="1" i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2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направили кандидатуры для принятия участия в 	совещании 29.04.2015 – </a:t>
            </a:r>
            <a:r>
              <a:rPr lang="ru-RU" sz="22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</a:t>
            </a:r>
            <a:endParaRPr lang="ru-RU" sz="2200" b="1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4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100488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 работников профильного структурного подразделения Межрегионального операционного управления Федерального казначейства </a:t>
            </a:r>
            <a:endParaRPr lang="ru-RU" sz="20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11599"/>
              </p:ext>
            </p:extLst>
          </p:nvPr>
        </p:nvGraphicFramePr>
        <p:xfrm>
          <a:off x="431540" y="1916832"/>
          <a:ext cx="8280920" cy="45545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2188"/>
                <a:gridCol w="2283192"/>
                <a:gridCol w="1091546"/>
                <a:gridCol w="909621"/>
                <a:gridCol w="2304373"/>
              </a:tblGrid>
              <a:tr h="29090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обслуживания Интернет-порталов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1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Должность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 (495)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Факс (495)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Электронная почта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Начальник отдела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Горбунцов</a:t>
                      </a:r>
                      <a:b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Михаил Александрович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915-59-18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начальника отдела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Ахвердян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Гоар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Аршаковна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915-71-11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059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начальника отдела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Абаев</a:t>
                      </a:r>
                      <a:b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Асланбек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Борисович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915-60-47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545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Консультант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Никитин</a:t>
                      </a:r>
                      <a:b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Егор Николаевич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915-61-14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24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Консультант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Пилипенко Марина Васильевна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8454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специалист-эксперт</a:t>
                      </a: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Овсянникова Надежда Станиславовна</a:t>
                      </a: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915-69-01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544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Ведущий специалист-эксперт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Кузнецова</a:t>
                      </a:r>
                      <a:r>
                        <a:rPr lang="ru-RU" sz="105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Елена Сергеевна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915-76-83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25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Ведущий эксперт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Чичкун  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Владимир Геннадьевич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915-03-53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77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Москаленко</a:t>
                      </a:r>
                      <a:b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Татьяна Михайловна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915-74-30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6826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Эксперт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Русаков Михаил Андреевич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915-56-27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698-00-68</a:t>
                      </a:r>
                      <a:endParaRPr lang="ru-RU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portal@mou.roskazna.ru</a:t>
                      </a:r>
                      <a:endParaRPr lang="en-US" sz="105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75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142875" y="1556792"/>
            <a:ext cx="8858250" cy="514350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spcBef>
                <a:spcPts val="1200"/>
              </a:spcBef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1" descr="C:\Documents and Settings\2741\Рабочий стол\Слайды Артюхину\Шапка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3"/>
          <p:cNvSpPr txBox="1">
            <a:spLocks noChangeArrowheads="1"/>
          </p:cNvSpPr>
          <p:nvPr/>
        </p:nvSpPr>
        <p:spPr bwMode="auto">
          <a:xfrm>
            <a:off x="755576" y="1052736"/>
            <a:ext cx="770485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5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5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5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400" b="1" i="1" dirty="0" smtClean="0">
                <a:solidFill>
                  <a:schemeClr val="tx2"/>
                </a:solidFill>
                <a:cs typeface="Times New Roman" pitchFamily="18" charset="0"/>
              </a:rPr>
              <a:t>Распределение компетенции в Федеральном казначействе в рамках </a:t>
            </a:r>
            <a:r>
              <a:rPr lang="ru-RU" sz="2400" b="1" i="1" dirty="0">
                <a:solidFill>
                  <a:schemeClr val="tx2"/>
                </a:solidFill>
                <a:cs typeface="Times New Roman" pitchFamily="18" charset="0"/>
              </a:rPr>
              <a:t>мероприятий, направленных на обеспечение </a:t>
            </a:r>
            <a:r>
              <a:rPr lang="ru-RU" sz="2400" b="1" i="1">
                <a:solidFill>
                  <a:schemeClr val="tx2"/>
                </a:solidFill>
                <a:cs typeface="Times New Roman" pitchFamily="18" charset="0"/>
              </a:rPr>
              <a:t>исполнения </a:t>
            </a:r>
            <a:r>
              <a:rPr lang="ru-RU" sz="2400" b="1" i="1" smtClean="0">
                <a:solidFill>
                  <a:schemeClr val="tx2"/>
                </a:solidFill>
                <a:cs typeface="Times New Roman" pitchFamily="18" charset="0"/>
              </a:rPr>
              <a:t>Поручения </a:t>
            </a:r>
            <a:r>
              <a:rPr lang="ru-RU" sz="2400" b="1" i="1" dirty="0">
                <a:solidFill>
                  <a:schemeClr val="tx2"/>
                </a:solidFill>
                <a:cs typeface="Times New Roman" pitchFamily="18" charset="0"/>
              </a:rPr>
              <a:t>Президента Российской Федерации В.В. Путина о создании </a:t>
            </a:r>
            <a:r>
              <a:rPr lang="ru-RU" sz="2400" b="1" i="1" dirty="0" smtClean="0">
                <a:solidFill>
                  <a:schemeClr val="tx2"/>
                </a:solidFill>
                <a:cs typeface="Times New Roman" pitchFamily="18" charset="0"/>
              </a:rPr>
              <a:t>казначейств в Организациях</a:t>
            </a:r>
            <a:endParaRPr lang="ru-RU" sz="2400" b="1" i="1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gray">
          <a:xfrm>
            <a:off x="539553" y="3429000"/>
            <a:ext cx="8136904" cy="108012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19050">
            <a:solidFill>
              <a:srgbClr val="000080"/>
            </a:solidFill>
            <a:round/>
            <a:headEnd/>
            <a:tailEnd/>
          </a:ln>
          <a:effectLst>
            <a:outerShdw dist="107763" dir="2700000" algn="ctr" rotWithShape="0">
              <a:srgbClr val="C0C0C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Методологические и функциональные вопросы </a:t>
            </a:r>
          </a:p>
          <a:p>
            <a:pPr algn="ctr"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 Центральный аппарат Федеральное казначейство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gray">
          <a:xfrm>
            <a:off x="1079525" y="4797152"/>
            <a:ext cx="6984950" cy="108012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19050">
            <a:solidFill>
              <a:srgbClr val="000080"/>
            </a:solidFill>
            <a:round/>
            <a:headEnd/>
            <a:tailEnd/>
          </a:ln>
          <a:effectLst>
            <a:outerShdw dist="107763" dir="2700000" algn="ctr" rotWithShape="0">
              <a:srgbClr val="C0C0C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Организационные вопросы</a:t>
            </a:r>
          </a:p>
          <a:p>
            <a:pPr algn="ctr"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Межрегиональное операционное 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правление </a:t>
            </a:r>
          </a:p>
          <a:p>
            <a:pPr algn="ctr">
              <a:defRPr/>
            </a:pP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9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8878"/>
            <a:ext cx="91440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457200" y="1166019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</a:pPr>
            <a:endParaRPr lang="ru-RU" altLang="ru-RU" dirty="0" smtClean="0"/>
          </a:p>
          <a:p>
            <a:pPr eaLnBrk="1" hangingPunct="1">
              <a:buFontTx/>
              <a:buNone/>
            </a:pPr>
            <a:endParaRPr lang="ru-RU" altLang="ru-RU" dirty="0" smtClean="0"/>
          </a:p>
          <a:p>
            <a:pPr eaLnBrk="1" hangingPunct="1">
              <a:buFontTx/>
              <a:buNone/>
            </a:pPr>
            <a:r>
              <a:rPr lang="ru-RU" altLang="ru-RU" sz="4000" b="1" i="1" dirty="0" smtClean="0">
                <a:latin typeface="Times New Roman" pitchFamily="18" charset="0"/>
              </a:rPr>
              <a:t>		  </a:t>
            </a:r>
            <a:r>
              <a:rPr lang="ru-RU" altLang="ru-RU" sz="4800" b="1" i="1" dirty="0" smtClean="0">
                <a:solidFill>
                  <a:schemeClr val="tx2"/>
                </a:solidFill>
                <a:latin typeface="Times New Roman" pitchFamily="18" charset="0"/>
              </a:rPr>
              <a:t>Благодарю за внимание!</a:t>
            </a:r>
          </a:p>
          <a:p>
            <a:pPr eaLnBrk="1" hangingPunct="1">
              <a:buFontTx/>
              <a:buNone/>
            </a:pPr>
            <a:endParaRPr lang="ru-RU" altLang="ru-RU" sz="48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4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810</Words>
  <Application>Microsoft Office PowerPoint</Application>
  <PresentationFormat>Экран (4:3)</PresentationFormat>
  <Paragraphs>176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8182</dc:creator>
  <cp:lastModifiedBy>Горбунцов Михаил Александрович</cp:lastModifiedBy>
  <cp:revision>48</cp:revision>
  <dcterms:created xsi:type="dcterms:W3CDTF">2015-04-23T08:06:13Z</dcterms:created>
  <dcterms:modified xsi:type="dcterms:W3CDTF">2015-04-28T14:03:11Z</dcterms:modified>
</cp:coreProperties>
</file>